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9"/>
  </p:notesMasterIdLst>
  <p:handoutMasterIdLst>
    <p:handoutMasterId r:id="rId20"/>
  </p:handoutMasterIdLst>
  <p:sldIdLst>
    <p:sldId id="277" r:id="rId2"/>
    <p:sldId id="258" r:id="rId3"/>
    <p:sldId id="263"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67" r:id="rId18"/>
  </p:sldIdLst>
  <p:sldSz cx="9144000" cy="6858000" type="screen4x3"/>
  <p:notesSz cx="6858000" cy="9144000"/>
  <p:embeddedFontLst>
    <p:embeddedFont>
      <p:font typeface="Twinkl" panose="020B0604020202020204" charset="0"/>
      <p:regular r:id="rId21"/>
      <p:bold r:id="rId22"/>
    </p:embeddedFont>
    <p:embeddedFont>
      <p:font typeface="Calibri" panose="020F0502020204030204" pitchFamily="34" charset="0"/>
      <p:regular r:id="rId23"/>
      <p:bold r:id="rId24"/>
      <p:italic r:id="rId25"/>
      <p:boldItalic r:id="rId26"/>
    </p:embeddedFont>
    <p:embeddedFont>
      <p:font typeface="Roboto" panose="020B060402020202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94A"/>
    <a:srgbClr val="FFFFFF"/>
    <a:srgbClr val="18A0DB"/>
    <a:srgbClr val="DE1E5A"/>
    <a:srgbClr val="BC0105"/>
    <a:srgbClr val="4DB1E3"/>
    <a:srgbClr val="80C1EB"/>
    <a:srgbClr val="ACDDFC"/>
    <a:srgbClr val="4AA1D9"/>
    <a:srgbClr val="21A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1" autoAdjust="0"/>
    <p:restoredTop sz="94660"/>
  </p:normalViewPr>
  <p:slideViewPr>
    <p:cSldViewPr snapToGrid="0" showGuides="1">
      <p:cViewPr varScale="1">
        <p:scale>
          <a:sx n="127" d="100"/>
          <a:sy n="127" d="100"/>
        </p:scale>
        <p:origin x="1140" y="90"/>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58" d="100"/>
          <a:sy n="58" d="100"/>
        </p:scale>
        <p:origin x="196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05/02/2022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05/02/2022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www.twinkl.com.au/resources/australian-resources-5---6-humanities-and-social-sciences-geography/location-and-place-geography-humanities-and-social-sciences-5-6-australia/environmental-and-human-influences-location-and-place-location-and-place-geography-humanities-and-social-sciences-5-6-australia"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www.twinkl.com.au/resources/australian-resources-5---6-humanities-and-social-sciences-geography/location-and-place-geography-humanities-and-social-sciences-5-6-australia/environmental-and-human-influences-location-and-place-location-and-place-geography-humanities-and-social-sciences-5-6-australi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08442"/>
            <a:ext cx="8220075" cy="652318"/>
          </a:xfrm>
        </p:spPr>
        <p:txBody>
          <a:bodyPr/>
          <a:lstStyle/>
          <a:p>
            <a:pPr algn="ctr"/>
            <a:r>
              <a:rPr lang="en-GB" altLang="en-US" sz="2800" dirty="0">
                <a:solidFill>
                  <a:schemeClr val="accent1"/>
                </a:solidFill>
                <a:latin typeface="Roboto" panose="02000000000000000000" pitchFamily="2" charset="0"/>
                <a:ea typeface="Roboto" panose="02000000000000000000" pitchFamily="2" charset="0"/>
                <a:cs typeface="Arial" panose="020B0604020202020204" pitchFamily="34" charset="0"/>
              </a:rPr>
              <a:t>Disclaimer/s</a:t>
            </a:r>
          </a:p>
        </p:txBody>
      </p:sp>
      <p:sp>
        <p:nvSpPr>
          <p:cNvPr id="14" name="Title 2"/>
          <p:cNvSpPr>
            <a:spLocks/>
          </p:cNvSpPr>
          <p:nvPr/>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grpSp>
        <p:nvGrpSpPr>
          <p:cNvPr id="10" name="Group 9"/>
          <p:cNvGrpSpPr/>
          <p:nvPr/>
        </p:nvGrpSpPr>
        <p:grpSpPr>
          <a:xfrm>
            <a:off x="743837" y="1471737"/>
            <a:ext cx="7644513" cy="2295228"/>
            <a:chOff x="743837" y="1344834"/>
            <a:chExt cx="7644513" cy="2295228"/>
          </a:xfrm>
        </p:grpSpPr>
        <p:sp>
          <p:nvSpPr>
            <p:cNvPr id="6" name="Rectangle 5"/>
            <p:cNvSpPr/>
            <p:nvPr/>
          </p:nvSpPr>
          <p:spPr>
            <a:xfrm>
              <a:off x="743837" y="1344834"/>
              <a:ext cx="1266195"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Roboto" panose="02000000000000000000" pitchFamily="2" charset="0"/>
                  <a:ea typeface="Roboto" panose="02000000000000000000" pitchFamily="2" charset="0"/>
                </a:rPr>
                <a:t>Animations</a:t>
              </a:r>
            </a:p>
          </p:txBody>
        </p:sp>
        <p:sp>
          <p:nvSpPr>
            <p:cNvPr id="8" name="Rectangle 7"/>
            <p:cNvSpPr/>
            <p:nvPr/>
          </p:nvSpPr>
          <p:spPr>
            <a:xfrm>
              <a:off x="755650" y="1618794"/>
              <a:ext cx="7632700" cy="2021268"/>
            </a:xfrm>
            <a:prstGeom prst="rect">
              <a:avLst/>
            </a:prstGeom>
            <a:noFill/>
            <a:ln w="19050">
              <a:solidFill>
                <a:srgbClr val="18A0DB"/>
              </a:solidFill>
            </a:ln>
          </p:spPr>
          <p:txBody>
            <a:bodyPr wrap="square" lIns="216000" tIns="216000" rIns="216000" bIns="216000">
              <a:spAutoFit/>
            </a:bodyPr>
            <a:lstStyle/>
            <a:p>
              <a:pPr>
                <a:spcAft>
                  <a:spcPts val="600"/>
                </a:spcAft>
              </a:pPr>
              <a:r>
                <a:rPr lang="en-GB" sz="1400" dirty="0">
                  <a:latin typeface="Roboto" panose="02000000000000000000" pitchFamily="2" charset="0"/>
                  <a:ea typeface="Roboto" panose="02000000000000000000" pitchFamily="2" charset="0"/>
                </a:rPr>
                <a:t>This resource has been designed with animations to make it as fun and engaging as possible. To view the content in the correct formatting, please view the PowerPoint in ‘slide show mode’. This takes you from desktop to presentation mode. If you view the slides out of ‘slide show mode’, you may find that some of the text and images overlap each other and/or are difficult to read. </a:t>
              </a:r>
            </a:p>
            <a:p>
              <a:pPr>
                <a:spcAft>
                  <a:spcPts val="600"/>
                </a:spcAft>
              </a:pPr>
              <a:r>
                <a:rPr lang="en-GB" sz="1400" dirty="0">
                  <a:latin typeface="Roboto" panose="02000000000000000000" pitchFamily="2" charset="0"/>
                  <a:ea typeface="Roboto" panose="02000000000000000000" pitchFamily="2" charset="0"/>
                </a:rPr>
                <a:t>To enter slide show mode, go to the </a:t>
              </a:r>
              <a:r>
                <a:rPr lang="en-GB" sz="1400" b="1" dirty="0">
                  <a:latin typeface="Roboto" panose="02000000000000000000" pitchFamily="2" charset="0"/>
                  <a:ea typeface="Roboto" panose="02000000000000000000" pitchFamily="2" charset="0"/>
                </a:rPr>
                <a:t>slide show menu tab </a:t>
              </a:r>
              <a:r>
                <a:rPr lang="en-GB" sz="1400" dirty="0">
                  <a:latin typeface="Roboto" panose="02000000000000000000" pitchFamily="2" charset="0"/>
                  <a:ea typeface="Roboto" panose="02000000000000000000" pitchFamily="2" charset="0"/>
                </a:rPr>
                <a:t>and select either </a:t>
              </a:r>
              <a:r>
                <a:rPr lang="en-GB" sz="1400" b="1" dirty="0">
                  <a:latin typeface="Roboto" panose="02000000000000000000" pitchFamily="2" charset="0"/>
                  <a:ea typeface="Roboto" panose="02000000000000000000" pitchFamily="2" charset="0"/>
                </a:rPr>
                <a:t>from beginning</a:t>
              </a:r>
              <a:r>
                <a:rPr lang="en-GB" sz="1400" dirty="0">
                  <a:latin typeface="Roboto" panose="02000000000000000000" pitchFamily="2" charset="0"/>
                  <a:ea typeface="Roboto" panose="02000000000000000000" pitchFamily="2" charset="0"/>
                </a:rPr>
                <a:t> </a:t>
              </a:r>
              <a:r>
                <a:rPr lang="en-GB" sz="1400" b="1" dirty="0">
                  <a:latin typeface="Roboto" panose="02000000000000000000" pitchFamily="2" charset="0"/>
                  <a:ea typeface="Roboto" panose="02000000000000000000" pitchFamily="2" charset="0"/>
                </a:rPr>
                <a:t>or from current slide</a:t>
              </a:r>
              <a:r>
                <a:rPr lang="en-GB" sz="1400" dirty="0">
                  <a:latin typeface="Roboto" panose="02000000000000000000" pitchFamily="2" charset="0"/>
                  <a:ea typeface="Roboto" panose="02000000000000000000" pitchFamily="2" charset="0"/>
                </a:rPr>
                <a:t>.</a:t>
              </a:r>
            </a:p>
          </p:txBody>
        </p:sp>
      </p:grpSp>
      <p:sp>
        <p:nvSpPr>
          <p:cNvPr id="2" name="Rectangle 1"/>
          <p:cNvSpPr/>
          <p:nvPr/>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spTree>
    <p:extLst>
      <p:ext uri="{BB962C8B-B14F-4D97-AF65-F5344CB8AC3E}">
        <p14:creationId xmlns:p14="http://schemas.microsoft.com/office/powerpoint/2010/main" val="2862974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15738" y="1372269"/>
            <a:ext cx="6954472" cy="461699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1357"/>
            <a:stretch/>
          </p:blipFill>
          <p:spPr>
            <a:xfrm>
              <a:off x="2225019" y="1623260"/>
              <a:ext cx="5839573" cy="3865877"/>
            </a:xfrm>
            <a:prstGeom prst="rect">
              <a:avLst/>
            </a:prstGeom>
          </p:spPr>
        </p:pic>
      </p:grpSp>
      <p:grpSp>
        <p:nvGrpSpPr>
          <p:cNvPr id="2" name="Group 1"/>
          <p:cNvGrpSpPr/>
          <p:nvPr/>
        </p:nvGrpSpPr>
        <p:grpSpPr>
          <a:xfrm>
            <a:off x="-243281" y="4974671"/>
            <a:ext cx="5813571" cy="1164143"/>
            <a:chOff x="-243281" y="2225009"/>
            <a:chExt cx="5813571" cy="1164143"/>
          </a:xfrm>
        </p:grpSpPr>
        <p:sp>
          <p:nvSpPr>
            <p:cNvPr id="11" name="Pentagon 10"/>
            <p:cNvSpPr/>
            <p:nvPr/>
          </p:nvSpPr>
          <p:spPr>
            <a:xfrm>
              <a:off x="-243281" y="2225009"/>
              <a:ext cx="5813571" cy="1164143"/>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2391827"/>
              <a:ext cx="4613305" cy="830997"/>
            </a:xfrm>
            <a:prstGeom prst="rect">
              <a:avLst/>
            </a:prstGeom>
          </p:spPr>
          <p:txBody>
            <a:bodyPr wrap="square" lIns="0" tIns="0" rIns="0" bIns="0">
              <a:spAutoFit/>
            </a:bodyPr>
            <a:lstStyle/>
            <a:p>
              <a:r>
                <a:rPr lang="en-US" dirty="0"/>
                <a:t>A plateau is a plain which is raised higher than the surrounding area. Plateaus have very steep cliffs around their edge.</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Plateaus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230981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15738" y="1372269"/>
            <a:ext cx="6954472" cy="461699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0856"/>
            <a:stretch/>
          </p:blipFill>
          <p:spPr>
            <a:xfrm>
              <a:off x="2203912" y="1606432"/>
              <a:ext cx="5830847" cy="3912479"/>
            </a:xfrm>
            <a:prstGeom prst="rect">
              <a:avLst/>
            </a:prstGeom>
          </p:spPr>
        </p:pic>
      </p:grpSp>
      <p:grpSp>
        <p:nvGrpSpPr>
          <p:cNvPr id="2" name="Group 1"/>
          <p:cNvGrpSpPr/>
          <p:nvPr/>
        </p:nvGrpSpPr>
        <p:grpSpPr>
          <a:xfrm>
            <a:off x="-243281" y="4471333"/>
            <a:ext cx="5872293" cy="1667482"/>
            <a:chOff x="-243281" y="1721671"/>
            <a:chExt cx="5872293" cy="1667482"/>
          </a:xfrm>
        </p:grpSpPr>
        <p:sp>
          <p:nvSpPr>
            <p:cNvPr id="11" name="Pentagon 10"/>
            <p:cNvSpPr/>
            <p:nvPr/>
          </p:nvSpPr>
          <p:spPr>
            <a:xfrm>
              <a:off x="-243281" y="1721671"/>
              <a:ext cx="5872293" cy="1667482"/>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62996"/>
              <a:ext cx="4613305" cy="1384995"/>
            </a:xfrm>
            <a:prstGeom prst="rect">
              <a:avLst/>
            </a:prstGeom>
          </p:spPr>
          <p:txBody>
            <a:bodyPr wrap="square" lIns="0" tIns="0" rIns="0" bIns="0">
              <a:spAutoFit/>
            </a:bodyPr>
            <a:lstStyle/>
            <a:p>
              <a:r>
                <a:rPr lang="en-US" dirty="0"/>
                <a:t>Deserts are areas of land where there is little water. As a result, there are very few animals and plants around. With no plants to support the soil, wind erodes the land, creating sand dunes. </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Deserts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202057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15738" y="1372269"/>
            <a:ext cx="6954472" cy="461699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0733"/>
            <a:stretch/>
          </p:blipFill>
          <p:spPr>
            <a:xfrm>
              <a:off x="2232432" y="1606431"/>
              <a:ext cx="5802328" cy="3895652"/>
            </a:xfrm>
            <a:prstGeom prst="rect">
              <a:avLst/>
            </a:prstGeom>
          </p:spPr>
        </p:pic>
      </p:grpSp>
      <p:grpSp>
        <p:nvGrpSpPr>
          <p:cNvPr id="2" name="Group 1"/>
          <p:cNvGrpSpPr/>
          <p:nvPr/>
        </p:nvGrpSpPr>
        <p:grpSpPr>
          <a:xfrm>
            <a:off x="-243281" y="4471333"/>
            <a:ext cx="5872293" cy="1667482"/>
            <a:chOff x="-243281" y="1721671"/>
            <a:chExt cx="5872293" cy="1667482"/>
          </a:xfrm>
        </p:grpSpPr>
        <p:sp>
          <p:nvSpPr>
            <p:cNvPr id="11" name="Pentagon 10"/>
            <p:cNvSpPr/>
            <p:nvPr/>
          </p:nvSpPr>
          <p:spPr>
            <a:xfrm>
              <a:off x="-243281" y="1721671"/>
              <a:ext cx="5872293" cy="1667482"/>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62996"/>
              <a:ext cx="4613305" cy="1384995"/>
            </a:xfrm>
            <a:prstGeom prst="rect">
              <a:avLst/>
            </a:prstGeom>
          </p:spPr>
          <p:txBody>
            <a:bodyPr wrap="square" lIns="0" tIns="0" rIns="0" bIns="0">
              <a:spAutoFit/>
            </a:bodyPr>
            <a:lstStyle/>
            <a:p>
              <a:r>
                <a:rPr lang="en-US" dirty="0"/>
                <a:t>Rivers are bodies of water that snake along the land. They are pulled downhill by gravity and flow into the ocean, a lake or other rivers. They come in a variety of sizes and can be shallow or deep. </a:t>
              </a:r>
              <a:endParaRPr lang="en-GB" dirty="0"/>
            </a:p>
          </p:txBody>
        </p:sp>
      </p:grpSp>
      <p:grpSp>
        <p:nvGrpSpPr>
          <p:cNvPr id="16" name="Group 15"/>
          <p:cNvGrpSpPr/>
          <p:nvPr/>
        </p:nvGrpSpPr>
        <p:grpSpPr>
          <a:xfrm>
            <a:off x="-90480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Rivers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134979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08307" y="1585519"/>
            <a:ext cx="5813571" cy="427838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3002"/>
            <a:stretch/>
          </p:blipFill>
          <p:spPr>
            <a:xfrm>
              <a:off x="2243724" y="1627959"/>
              <a:ext cx="5763369" cy="3822615"/>
            </a:xfrm>
            <a:prstGeom prst="rect">
              <a:avLst/>
            </a:prstGeom>
          </p:spPr>
        </p:pic>
      </p:grpSp>
      <p:grpSp>
        <p:nvGrpSpPr>
          <p:cNvPr id="3" name="Group 2"/>
          <p:cNvGrpSpPr/>
          <p:nvPr/>
        </p:nvGrpSpPr>
        <p:grpSpPr>
          <a:xfrm>
            <a:off x="-243279" y="2847577"/>
            <a:ext cx="4009936" cy="1631520"/>
            <a:chOff x="-243279" y="2769172"/>
            <a:chExt cx="4009936" cy="1776937"/>
          </a:xfrm>
        </p:grpSpPr>
        <p:sp>
          <p:nvSpPr>
            <p:cNvPr id="13" name="Pentagon 12"/>
            <p:cNvSpPr/>
            <p:nvPr/>
          </p:nvSpPr>
          <p:spPr>
            <a:xfrm>
              <a:off x="-243279" y="2769172"/>
              <a:ext cx="4009936" cy="1776937"/>
            </a:xfrm>
            <a:prstGeom prst="homePlate">
              <a:avLst/>
            </a:prstGeom>
            <a:solidFill>
              <a:srgbClr val="FFFFFF"/>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118086" y="2863643"/>
              <a:ext cx="3103286" cy="1609002"/>
            </a:xfrm>
            <a:prstGeom prst="rect">
              <a:avLst/>
            </a:prstGeom>
          </p:spPr>
          <p:txBody>
            <a:bodyPr wrap="square">
              <a:spAutoFit/>
            </a:bodyPr>
            <a:lstStyle/>
            <a:p>
              <a:r>
                <a:rPr lang="en-US" dirty="0"/>
                <a:t>A body of water that is smaller than a lake and shallow enough for the light to reach the bottom is known as a pond. </a:t>
              </a:r>
            </a:p>
          </p:txBody>
        </p:sp>
      </p:grpSp>
      <p:grpSp>
        <p:nvGrpSpPr>
          <p:cNvPr id="2" name="Group 1"/>
          <p:cNvGrpSpPr/>
          <p:nvPr/>
        </p:nvGrpSpPr>
        <p:grpSpPr>
          <a:xfrm>
            <a:off x="-243281" y="1488704"/>
            <a:ext cx="5813571" cy="1128661"/>
            <a:chOff x="-243281" y="1731985"/>
            <a:chExt cx="5813571" cy="1128661"/>
          </a:xfrm>
        </p:grpSpPr>
        <p:sp>
          <p:nvSpPr>
            <p:cNvPr id="11" name="Pentagon 10"/>
            <p:cNvSpPr/>
            <p:nvPr/>
          </p:nvSpPr>
          <p:spPr>
            <a:xfrm>
              <a:off x="-243281" y="1731985"/>
              <a:ext cx="5813571" cy="1128661"/>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82825"/>
              <a:ext cx="4739140" cy="830997"/>
            </a:xfrm>
            <a:prstGeom prst="rect">
              <a:avLst/>
            </a:prstGeom>
          </p:spPr>
          <p:txBody>
            <a:bodyPr wrap="square" lIns="0" tIns="0" rIns="0" bIns="0">
              <a:spAutoFit/>
            </a:bodyPr>
            <a:lstStyle/>
            <a:p>
              <a:r>
                <a:rPr lang="en-US" dirty="0"/>
                <a:t>A lake is a landlocked body of water. It can be made of slow moving water or still water. These lakes are fed water by rivers or rainfall. </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Lakes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137548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08307" y="1585519"/>
            <a:ext cx="5813571" cy="427838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3002"/>
            <a:stretch/>
          </p:blipFill>
          <p:spPr>
            <a:xfrm>
              <a:off x="2243724" y="1627959"/>
              <a:ext cx="5763369" cy="3822615"/>
            </a:xfrm>
            <a:prstGeom prst="rect">
              <a:avLst/>
            </a:prstGeom>
          </p:spPr>
        </p:pic>
      </p:grpSp>
      <p:grpSp>
        <p:nvGrpSpPr>
          <p:cNvPr id="3" name="Group 2"/>
          <p:cNvGrpSpPr/>
          <p:nvPr/>
        </p:nvGrpSpPr>
        <p:grpSpPr>
          <a:xfrm>
            <a:off x="-243279" y="2664576"/>
            <a:ext cx="4253218" cy="835190"/>
            <a:chOff x="-243279" y="2769172"/>
            <a:chExt cx="4253218" cy="909630"/>
          </a:xfrm>
        </p:grpSpPr>
        <p:sp>
          <p:nvSpPr>
            <p:cNvPr id="13" name="Pentagon 12"/>
            <p:cNvSpPr/>
            <p:nvPr/>
          </p:nvSpPr>
          <p:spPr>
            <a:xfrm>
              <a:off x="-243279" y="2769172"/>
              <a:ext cx="4253218" cy="909630"/>
            </a:xfrm>
            <a:prstGeom prst="homePlate">
              <a:avLst/>
            </a:prstGeom>
            <a:solidFill>
              <a:srgbClr val="FFFFFF"/>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118086" y="2863643"/>
              <a:ext cx="3556292" cy="703938"/>
            </a:xfrm>
            <a:prstGeom prst="rect">
              <a:avLst/>
            </a:prstGeom>
          </p:spPr>
          <p:txBody>
            <a:bodyPr wrap="square">
              <a:spAutoFit/>
            </a:bodyPr>
            <a:lstStyle/>
            <a:p>
              <a:r>
                <a:rPr lang="en-US" dirty="0"/>
                <a:t>A group of islands is known as an archipelago. </a:t>
              </a:r>
            </a:p>
          </p:txBody>
        </p:sp>
      </p:grpSp>
      <p:grpSp>
        <p:nvGrpSpPr>
          <p:cNvPr id="2" name="Group 1"/>
          <p:cNvGrpSpPr/>
          <p:nvPr/>
        </p:nvGrpSpPr>
        <p:grpSpPr>
          <a:xfrm>
            <a:off x="-243280" y="1488704"/>
            <a:ext cx="5368954" cy="908719"/>
            <a:chOff x="-243280" y="1731985"/>
            <a:chExt cx="5368954" cy="908719"/>
          </a:xfrm>
        </p:grpSpPr>
        <p:sp>
          <p:nvSpPr>
            <p:cNvPr id="11" name="Pentagon 10"/>
            <p:cNvSpPr/>
            <p:nvPr/>
          </p:nvSpPr>
          <p:spPr>
            <a:xfrm>
              <a:off x="-243280" y="1731985"/>
              <a:ext cx="5368954" cy="908719"/>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82825"/>
              <a:ext cx="4739140" cy="553998"/>
            </a:xfrm>
            <a:prstGeom prst="rect">
              <a:avLst/>
            </a:prstGeom>
          </p:spPr>
          <p:txBody>
            <a:bodyPr wrap="square" lIns="0" tIns="0" rIns="0" bIns="0">
              <a:spAutoFit/>
            </a:bodyPr>
            <a:lstStyle/>
            <a:p>
              <a:r>
                <a:rPr lang="en-US" dirty="0"/>
                <a:t>An island is an area of land surrounded by water. It is smaller than a continent. </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Islands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65003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15738" y="1381458"/>
            <a:ext cx="6954472" cy="461699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9989"/>
            <a:stretch/>
          </p:blipFill>
          <p:spPr>
            <a:xfrm>
              <a:off x="2229449" y="1630871"/>
              <a:ext cx="5812768" cy="3938240"/>
            </a:xfrm>
            <a:prstGeom prst="rect">
              <a:avLst/>
            </a:prstGeom>
          </p:spPr>
        </p:pic>
      </p:grpSp>
      <p:grpSp>
        <p:nvGrpSpPr>
          <p:cNvPr id="2" name="Group 1"/>
          <p:cNvGrpSpPr/>
          <p:nvPr/>
        </p:nvGrpSpPr>
        <p:grpSpPr>
          <a:xfrm>
            <a:off x="-243281" y="4454555"/>
            <a:ext cx="5872293" cy="1684260"/>
            <a:chOff x="-243281" y="1704893"/>
            <a:chExt cx="5872293" cy="1684260"/>
          </a:xfrm>
        </p:grpSpPr>
        <p:sp>
          <p:nvSpPr>
            <p:cNvPr id="11" name="Pentagon 10"/>
            <p:cNvSpPr/>
            <p:nvPr/>
          </p:nvSpPr>
          <p:spPr>
            <a:xfrm>
              <a:off x="-243281" y="1704893"/>
              <a:ext cx="5872293" cy="1684260"/>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63796"/>
              <a:ext cx="4806252" cy="1384995"/>
            </a:xfrm>
            <a:prstGeom prst="rect">
              <a:avLst/>
            </a:prstGeom>
          </p:spPr>
          <p:txBody>
            <a:bodyPr wrap="square" lIns="0" tIns="0" rIns="0" bIns="0">
              <a:spAutoFit/>
            </a:bodyPr>
            <a:lstStyle/>
            <a:p>
              <a:r>
                <a:rPr lang="en-US" dirty="0"/>
                <a:t>Glaciers are masses of slowly moving ice. They usually form on mountains after snow, rock, water and ice builds up. Pulled downwards by gravity, glaciers can flow down mountains like a river.</a:t>
              </a:r>
              <a:endParaRPr lang="en-GB" dirty="0"/>
            </a:p>
          </p:txBody>
        </p:sp>
      </p:grpSp>
      <p:grpSp>
        <p:nvGrpSpPr>
          <p:cNvPr id="16" name="Group 15"/>
          <p:cNvGrpSpPr/>
          <p:nvPr/>
        </p:nvGrpSpPr>
        <p:grpSpPr>
          <a:xfrm>
            <a:off x="-90480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Glaciers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131751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3446" y="1246909"/>
            <a:ext cx="5708157" cy="4979643"/>
          </a:xfrm>
          <a:prstGeom prst="rect">
            <a:avLst/>
          </a:prstGeom>
        </p:spPr>
      </p:pic>
      <p:grpSp>
        <p:nvGrpSpPr>
          <p:cNvPr id="3" name="Group 2"/>
          <p:cNvGrpSpPr/>
          <p:nvPr/>
        </p:nvGrpSpPr>
        <p:grpSpPr>
          <a:xfrm>
            <a:off x="-243281" y="5955731"/>
            <a:ext cx="8363823" cy="541642"/>
            <a:chOff x="-243280" y="2769172"/>
            <a:chExt cx="4594661" cy="589918"/>
          </a:xfrm>
        </p:grpSpPr>
        <p:sp>
          <p:nvSpPr>
            <p:cNvPr id="13" name="Pentagon 12"/>
            <p:cNvSpPr/>
            <p:nvPr/>
          </p:nvSpPr>
          <p:spPr>
            <a:xfrm>
              <a:off x="-243280" y="2769172"/>
              <a:ext cx="4594661" cy="589918"/>
            </a:xfrm>
            <a:prstGeom prst="homePlate">
              <a:avLst/>
            </a:prstGeom>
            <a:solidFill>
              <a:srgbClr val="FFFFFF"/>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118086" y="2863643"/>
              <a:ext cx="3757628" cy="402250"/>
            </a:xfrm>
            <a:prstGeom prst="rect">
              <a:avLst/>
            </a:prstGeom>
          </p:spPr>
          <p:txBody>
            <a:bodyPr wrap="square">
              <a:spAutoFit/>
            </a:bodyPr>
            <a:lstStyle/>
            <a:p>
              <a:r>
                <a:rPr lang="en-US" dirty="0"/>
                <a:t>Work with a partner or as a group to write down your answers.</a:t>
              </a:r>
            </a:p>
          </p:txBody>
        </p:sp>
      </p:grpSp>
      <p:grpSp>
        <p:nvGrpSpPr>
          <p:cNvPr id="2" name="Group 1"/>
          <p:cNvGrpSpPr/>
          <p:nvPr/>
        </p:nvGrpSpPr>
        <p:grpSpPr>
          <a:xfrm>
            <a:off x="-243280" y="4647199"/>
            <a:ext cx="6291742" cy="1123281"/>
            <a:chOff x="-243280" y="1731985"/>
            <a:chExt cx="6291742" cy="1123281"/>
          </a:xfrm>
        </p:grpSpPr>
        <p:sp>
          <p:nvSpPr>
            <p:cNvPr id="11" name="Pentagon 10"/>
            <p:cNvSpPr/>
            <p:nvPr/>
          </p:nvSpPr>
          <p:spPr>
            <a:xfrm>
              <a:off x="-243280" y="1731985"/>
              <a:ext cx="6291742" cy="1123281"/>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82825"/>
              <a:ext cx="5208923" cy="830997"/>
            </a:xfrm>
            <a:prstGeom prst="rect">
              <a:avLst/>
            </a:prstGeom>
          </p:spPr>
          <p:txBody>
            <a:bodyPr wrap="square" lIns="0" tIns="0" rIns="0" bIns="0">
              <a:spAutoFit/>
            </a:bodyPr>
            <a:lstStyle/>
            <a:p>
              <a:r>
                <a:rPr lang="en-US" dirty="0"/>
                <a:t>Think about a place that </a:t>
              </a:r>
              <a:r>
                <a:rPr lang="en-GB" dirty="0"/>
                <a:t>you know well, it </a:t>
              </a:r>
              <a:r>
                <a:rPr lang="en-US" dirty="0"/>
                <a:t>could be Australia, your state or your local area. What landforms can you find there?</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Finding Landforms Activity</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124192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hlinkClick r:id="rId2"/>
          </p:cNvPr>
          <p:cNvSpPr/>
          <p:nvPr/>
        </p:nvSpPr>
        <p:spPr>
          <a:xfrm rot="10800000">
            <a:off x="6820248" y="-1"/>
            <a:ext cx="2323751" cy="1686187"/>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807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hlinkClick r:id="rId2"/>
          </p:cNvPr>
          <p:cNvSpPr/>
          <p:nvPr/>
        </p:nvSpPr>
        <p:spPr>
          <a:xfrm rot="10800000">
            <a:off x="6820248" y="-1"/>
            <a:ext cx="2323751" cy="1686187"/>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1886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503239" y="2930434"/>
            <a:ext cx="8137524" cy="341480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24" name="Rounded Rectangle 23"/>
          <p:cNvSpPr/>
          <p:nvPr/>
        </p:nvSpPr>
        <p:spPr bwMode="auto">
          <a:xfrm>
            <a:off x="503239" y="512763"/>
            <a:ext cx="8137524" cy="2193019"/>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1" name="Title 1"/>
          <p:cNvSpPr txBox="1">
            <a:spLocks/>
          </p:cNvSpPr>
          <p:nvPr/>
        </p:nvSpPr>
        <p:spPr>
          <a:xfrm>
            <a:off x="628650" y="3071286"/>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US" sz="3600" dirty="0">
                <a:latin typeface="+mn-lt"/>
              </a:rPr>
              <a:t>Success Criteria:</a:t>
            </a:r>
          </a:p>
        </p:txBody>
      </p:sp>
      <p:sp>
        <p:nvSpPr>
          <p:cNvPr id="12" name="Title 1"/>
          <p:cNvSpPr txBox="1">
            <a:spLocks/>
          </p:cNvSpPr>
          <p:nvPr/>
        </p:nvSpPr>
        <p:spPr>
          <a:xfrm>
            <a:off x="628648" y="734785"/>
            <a:ext cx="7886700" cy="540000"/>
          </a:xfrm>
          <a:prstGeom prst="rect">
            <a:avLst/>
          </a:prstGeom>
        </p:spPr>
        <p:txBody>
          <a:bodyPr lIns="0" tIns="0" rIns="0" bIns="0" anchor="ctr" anchorCtr="1">
            <a:noAutofit/>
          </a:bodyPr>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r>
              <a:rPr lang="en-GB" dirty="0">
                <a:latin typeface="+mn-lt"/>
              </a:rPr>
              <a:t>Learning Intention:</a:t>
            </a:r>
            <a:endParaRPr lang="en-US" sz="3600" dirty="0">
              <a:latin typeface="+mn-lt"/>
            </a:endParaRPr>
          </a:p>
        </p:txBody>
      </p:sp>
      <p:sp>
        <p:nvSpPr>
          <p:cNvPr id="16" name="Content Placeholder 15"/>
          <p:cNvSpPr>
            <a:spLocks noGrp="1"/>
          </p:cNvSpPr>
          <p:nvPr>
            <p:ph idx="4294967295"/>
          </p:nvPr>
        </p:nvSpPr>
        <p:spPr>
          <a:xfrm>
            <a:off x="628650" y="1127760"/>
            <a:ext cx="7886700" cy="1409700"/>
          </a:xfrm>
        </p:spPr>
        <p:txBody>
          <a:bodyPr>
            <a:noAutofit/>
          </a:bodyPr>
          <a:lstStyle/>
          <a:p>
            <a:pPr marL="0" indent="0" algn="ctr">
              <a:buNone/>
            </a:pPr>
            <a:r>
              <a:rPr lang="en-US" dirty="0"/>
              <a:t>We are learning about different types of landforms.</a:t>
            </a:r>
            <a:endParaRPr lang="en-GB" sz="1800" dirty="0">
              <a:latin typeface="Twinkl" pitchFamily="50" charset="0"/>
            </a:endParaRPr>
          </a:p>
        </p:txBody>
      </p:sp>
      <p:sp>
        <p:nvSpPr>
          <p:cNvPr id="20" name="Content Placeholder 15"/>
          <p:cNvSpPr txBox="1">
            <a:spLocks/>
          </p:cNvSpPr>
          <p:nvPr/>
        </p:nvSpPr>
        <p:spPr>
          <a:xfrm>
            <a:off x="628650" y="3466803"/>
            <a:ext cx="7886700" cy="2626022"/>
          </a:xfrm>
          <a:prstGeom prst="rect">
            <a:avLst/>
          </a:prstGeom>
          <a:noFill/>
          <a:ln w="25400">
            <a:noFill/>
          </a:ln>
        </p:spPr>
        <p:txBody>
          <a:bodyPr vert="horz" lIns="180000" tIns="252000" rIns="252000" bIns="18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anose="02000503030000020003" pitchFamily="50" charset="0"/>
                <a:ea typeface="Twinkl"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anose="02000503030000020003" pitchFamily="50" charset="0"/>
                <a:ea typeface="Twinkl"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anose="02000503030000020003" pitchFamily="50" charset="0"/>
                <a:ea typeface="Twinkl"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anose="02000503030000020003" pitchFamily="50" charset="0"/>
                <a:ea typeface="Twinkl"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anose="02000503030000020003" pitchFamily="50" charset="0"/>
                <a:ea typeface="Twinkl"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I can define different landforms and name landforms in my country, state or local area. </a:t>
            </a:r>
            <a:endParaRPr lang="en-GB" sz="1800" dirty="0">
              <a:latin typeface="Twinkl" pitchFamily="50" charset="0"/>
            </a:endParaRPr>
          </a:p>
        </p:txBody>
      </p:sp>
    </p:spTree>
    <p:extLst>
      <p:ext uri="{BB962C8B-B14F-4D97-AF65-F5344CB8AC3E}">
        <p14:creationId xmlns:p14="http://schemas.microsoft.com/office/powerpoint/2010/main" val="4472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08307" y="1585519"/>
            <a:ext cx="5813571" cy="427838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583" y="1562560"/>
              <a:ext cx="5750180" cy="3901440"/>
            </a:xfrm>
            <a:prstGeom prst="rect">
              <a:avLst/>
            </a:prstGeom>
          </p:spPr>
        </p:pic>
      </p:grpSp>
      <p:grpSp>
        <p:nvGrpSpPr>
          <p:cNvPr id="3" name="Group 2"/>
          <p:cNvGrpSpPr/>
          <p:nvPr/>
        </p:nvGrpSpPr>
        <p:grpSpPr>
          <a:xfrm>
            <a:off x="-243279" y="2554460"/>
            <a:ext cx="4009936" cy="823822"/>
            <a:chOff x="-243279" y="2769172"/>
            <a:chExt cx="4009936" cy="897249"/>
          </a:xfrm>
        </p:grpSpPr>
        <p:sp>
          <p:nvSpPr>
            <p:cNvPr id="13" name="Pentagon 12"/>
            <p:cNvSpPr/>
            <p:nvPr/>
          </p:nvSpPr>
          <p:spPr>
            <a:xfrm>
              <a:off x="-243279" y="2769172"/>
              <a:ext cx="4009936" cy="897249"/>
            </a:xfrm>
            <a:prstGeom prst="homePlate">
              <a:avLst/>
            </a:prstGeom>
            <a:solidFill>
              <a:srgbClr val="FFFFFF"/>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118086" y="2863643"/>
              <a:ext cx="3103286" cy="703938"/>
            </a:xfrm>
            <a:prstGeom prst="rect">
              <a:avLst/>
            </a:prstGeom>
          </p:spPr>
          <p:txBody>
            <a:bodyPr wrap="square">
              <a:spAutoFit/>
            </a:bodyPr>
            <a:lstStyle/>
            <a:p>
              <a:r>
                <a:rPr lang="en-US" dirty="0"/>
                <a:t>Talk to a partner or with the class.</a:t>
              </a:r>
            </a:p>
          </p:txBody>
        </p:sp>
      </p:grpSp>
      <p:grpSp>
        <p:nvGrpSpPr>
          <p:cNvPr id="2" name="Group 1"/>
          <p:cNvGrpSpPr/>
          <p:nvPr/>
        </p:nvGrpSpPr>
        <p:grpSpPr>
          <a:xfrm>
            <a:off x="-243281" y="1488705"/>
            <a:ext cx="4594663" cy="835046"/>
            <a:chOff x="-243281" y="1731986"/>
            <a:chExt cx="4594663" cy="835046"/>
          </a:xfrm>
        </p:grpSpPr>
        <p:sp>
          <p:nvSpPr>
            <p:cNvPr id="11" name="Pentagon 10"/>
            <p:cNvSpPr/>
            <p:nvPr/>
          </p:nvSpPr>
          <p:spPr>
            <a:xfrm>
              <a:off x="-243281" y="1731986"/>
              <a:ext cx="4594663" cy="835046"/>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82825"/>
              <a:ext cx="3724072" cy="553998"/>
            </a:xfrm>
            <a:prstGeom prst="rect">
              <a:avLst/>
            </a:prstGeom>
          </p:spPr>
          <p:txBody>
            <a:bodyPr wrap="square" lIns="0" tIns="0" rIns="0" bIns="0">
              <a:spAutoFit/>
            </a:bodyPr>
            <a:lstStyle/>
            <a:p>
              <a:r>
                <a:rPr lang="en-US" dirty="0"/>
                <a:t>Have a think – what do you think a landform is?</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What is a Landform?</a:t>
            </a:r>
            <a:endParaRPr lang="en-GB" sz="3600" dirty="0">
              <a:ln w="12700">
                <a:solidFill>
                  <a:schemeClr val="tx1"/>
                </a:solidFill>
              </a:ln>
              <a:solidFill>
                <a:schemeClr val="bg1"/>
              </a:solidFill>
              <a:latin typeface="+mn-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65" y="3608991"/>
            <a:ext cx="2649842" cy="3540153"/>
          </a:xfrm>
          <a:prstGeom prst="rect">
            <a:avLst/>
          </a:prstGeom>
        </p:spPr>
      </p:pic>
    </p:spTree>
    <p:extLst>
      <p:ext uri="{BB962C8B-B14F-4D97-AF65-F5344CB8AC3E}">
        <p14:creationId xmlns:p14="http://schemas.microsoft.com/office/powerpoint/2010/main" val="371852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08307" y="1585519"/>
            <a:ext cx="5813571" cy="427838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583" y="1562560"/>
              <a:ext cx="5750180" cy="3901440"/>
            </a:xfrm>
            <a:prstGeom prst="rect">
              <a:avLst/>
            </a:prstGeom>
          </p:spPr>
        </p:pic>
      </p:grpSp>
      <p:grpSp>
        <p:nvGrpSpPr>
          <p:cNvPr id="3" name="Group 2"/>
          <p:cNvGrpSpPr/>
          <p:nvPr/>
        </p:nvGrpSpPr>
        <p:grpSpPr>
          <a:xfrm>
            <a:off x="-243279" y="3276041"/>
            <a:ext cx="4009936" cy="1068986"/>
            <a:chOff x="-243279" y="2769172"/>
            <a:chExt cx="4009936" cy="1164264"/>
          </a:xfrm>
        </p:grpSpPr>
        <p:sp>
          <p:nvSpPr>
            <p:cNvPr id="13" name="Pentagon 12"/>
            <p:cNvSpPr/>
            <p:nvPr/>
          </p:nvSpPr>
          <p:spPr>
            <a:xfrm>
              <a:off x="-243279" y="2769172"/>
              <a:ext cx="4009936" cy="1164264"/>
            </a:xfrm>
            <a:prstGeom prst="homePlate">
              <a:avLst/>
            </a:prstGeom>
            <a:solidFill>
              <a:srgbClr val="FFFFFF"/>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118086" y="2863643"/>
              <a:ext cx="3103286" cy="923330"/>
            </a:xfrm>
            <a:prstGeom prst="rect">
              <a:avLst/>
            </a:prstGeom>
          </p:spPr>
          <p:txBody>
            <a:bodyPr wrap="square">
              <a:spAutoFit/>
            </a:bodyPr>
            <a:lstStyle/>
            <a:p>
              <a:r>
                <a:rPr lang="en-US" dirty="0"/>
                <a:t>Landforms often occur above sea level, but some can form under the ocean. </a:t>
              </a:r>
            </a:p>
          </p:txBody>
        </p:sp>
      </p:grpSp>
      <p:grpSp>
        <p:nvGrpSpPr>
          <p:cNvPr id="2" name="Group 1"/>
          <p:cNvGrpSpPr/>
          <p:nvPr/>
        </p:nvGrpSpPr>
        <p:grpSpPr>
          <a:xfrm>
            <a:off x="-243281" y="1488704"/>
            <a:ext cx="5813571" cy="1388719"/>
            <a:chOff x="-243281" y="1731985"/>
            <a:chExt cx="5813571" cy="1388719"/>
          </a:xfrm>
        </p:grpSpPr>
        <p:sp>
          <p:nvSpPr>
            <p:cNvPr id="11" name="Pentagon 10"/>
            <p:cNvSpPr/>
            <p:nvPr/>
          </p:nvSpPr>
          <p:spPr>
            <a:xfrm>
              <a:off x="-243281" y="1731985"/>
              <a:ext cx="5813571" cy="1388719"/>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82825"/>
              <a:ext cx="4688806" cy="1107996"/>
            </a:xfrm>
            <a:prstGeom prst="rect">
              <a:avLst/>
            </a:prstGeom>
          </p:spPr>
          <p:txBody>
            <a:bodyPr wrap="square" lIns="0" tIns="0" rIns="0" bIns="0">
              <a:spAutoFit/>
            </a:bodyPr>
            <a:lstStyle/>
            <a:p>
              <a:r>
                <a:rPr lang="en-US" dirty="0"/>
                <a:t>Landforms are naturally-formed features that can be found on Earth’s surface. Many of them are created by natural forces such as the sea or wind.</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What is a Landform?</a:t>
            </a:r>
            <a:endParaRPr lang="en-GB" sz="3600" dirty="0">
              <a:ln w="12700">
                <a:solidFill>
                  <a:schemeClr val="tx1"/>
                </a:solidFill>
              </a:ln>
              <a:solidFill>
                <a:schemeClr val="bg1"/>
              </a:solidFill>
              <a:latin typeface="+mn-lt"/>
            </a:endParaRPr>
          </a:p>
        </p:txBody>
      </p:sp>
      <p:grpSp>
        <p:nvGrpSpPr>
          <p:cNvPr id="15" name="Group 14"/>
          <p:cNvGrpSpPr/>
          <p:nvPr/>
        </p:nvGrpSpPr>
        <p:grpSpPr>
          <a:xfrm>
            <a:off x="-243281" y="4628516"/>
            <a:ext cx="4009936" cy="1068986"/>
            <a:chOff x="-243279" y="2769172"/>
            <a:chExt cx="4009936" cy="1164264"/>
          </a:xfrm>
        </p:grpSpPr>
        <p:sp>
          <p:nvSpPr>
            <p:cNvPr id="19" name="Pentagon 18"/>
            <p:cNvSpPr/>
            <p:nvPr/>
          </p:nvSpPr>
          <p:spPr>
            <a:xfrm>
              <a:off x="-243279" y="2769172"/>
              <a:ext cx="4009936" cy="1164264"/>
            </a:xfrm>
            <a:prstGeom prst="homePlate">
              <a:avLst/>
            </a:prstGeom>
            <a:solidFill>
              <a:srgbClr val="FFFFFF"/>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118086" y="2863643"/>
              <a:ext cx="3103286" cy="1005626"/>
            </a:xfrm>
            <a:prstGeom prst="rect">
              <a:avLst/>
            </a:prstGeom>
          </p:spPr>
          <p:txBody>
            <a:bodyPr wrap="square">
              <a:spAutoFit/>
            </a:bodyPr>
            <a:lstStyle/>
            <a:p>
              <a:r>
                <a:rPr lang="en-US" dirty="0"/>
                <a:t>There are many different types of landforms. How many can you think of?</a:t>
              </a:r>
            </a:p>
          </p:txBody>
        </p:sp>
      </p:grpSp>
    </p:spTree>
    <p:extLst>
      <p:ext uri="{BB962C8B-B14F-4D97-AF65-F5344CB8AC3E}">
        <p14:creationId xmlns:p14="http://schemas.microsoft.com/office/powerpoint/2010/main" val="267892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08307" y="1585519"/>
            <a:ext cx="5813571" cy="427838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1218" r="5827" b="3670"/>
            <a:stretch/>
          </p:blipFill>
          <p:spPr>
            <a:xfrm>
              <a:off x="2279411" y="1627959"/>
              <a:ext cx="5736605" cy="3813537"/>
            </a:xfrm>
            <a:prstGeom prst="rect">
              <a:avLst/>
            </a:prstGeom>
          </p:spPr>
        </p:pic>
      </p:grpSp>
      <p:grpSp>
        <p:nvGrpSpPr>
          <p:cNvPr id="3" name="Group 2"/>
          <p:cNvGrpSpPr/>
          <p:nvPr/>
        </p:nvGrpSpPr>
        <p:grpSpPr>
          <a:xfrm>
            <a:off x="-243279" y="3276040"/>
            <a:ext cx="4009936" cy="826176"/>
            <a:chOff x="-243279" y="2769172"/>
            <a:chExt cx="4009936" cy="899813"/>
          </a:xfrm>
        </p:grpSpPr>
        <p:sp>
          <p:nvSpPr>
            <p:cNvPr id="13" name="Pentagon 12"/>
            <p:cNvSpPr/>
            <p:nvPr/>
          </p:nvSpPr>
          <p:spPr>
            <a:xfrm>
              <a:off x="-243279" y="2769172"/>
              <a:ext cx="4009936" cy="899813"/>
            </a:xfrm>
            <a:prstGeom prst="homePlate">
              <a:avLst/>
            </a:prstGeom>
            <a:solidFill>
              <a:srgbClr val="FFFFFF"/>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118086" y="2863643"/>
              <a:ext cx="3103286" cy="703938"/>
            </a:xfrm>
            <a:prstGeom prst="rect">
              <a:avLst/>
            </a:prstGeom>
          </p:spPr>
          <p:txBody>
            <a:bodyPr wrap="square">
              <a:spAutoFit/>
            </a:bodyPr>
            <a:lstStyle/>
            <a:p>
              <a:r>
                <a:rPr lang="en-US" dirty="0"/>
                <a:t>Anything smaller than 300 </a:t>
              </a:r>
              <a:r>
                <a:rPr lang="en-US" dirty="0" err="1"/>
                <a:t>metres</a:t>
              </a:r>
              <a:r>
                <a:rPr lang="en-US" dirty="0"/>
                <a:t> is known as a hill.</a:t>
              </a:r>
            </a:p>
          </p:txBody>
        </p:sp>
      </p:grpSp>
      <p:grpSp>
        <p:nvGrpSpPr>
          <p:cNvPr id="2" name="Group 1"/>
          <p:cNvGrpSpPr/>
          <p:nvPr/>
        </p:nvGrpSpPr>
        <p:grpSpPr>
          <a:xfrm>
            <a:off x="-243281" y="1488704"/>
            <a:ext cx="5813571" cy="1388719"/>
            <a:chOff x="-243281" y="1731985"/>
            <a:chExt cx="5813571" cy="1388719"/>
          </a:xfrm>
        </p:grpSpPr>
        <p:sp>
          <p:nvSpPr>
            <p:cNvPr id="11" name="Pentagon 10"/>
            <p:cNvSpPr/>
            <p:nvPr/>
          </p:nvSpPr>
          <p:spPr>
            <a:xfrm>
              <a:off x="-243281" y="1731985"/>
              <a:ext cx="5813571" cy="1388719"/>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82825"/>
              <a:ext cx="4613305" cy="1107996"/>
            </a:xfrm>
            <a:prstGeom prst="rect">
              <a:avLst/>
            </a:prstGeom>
          </p:spPr>
          <p:txBody>
            <a:bodyPr wrap="square" lIns="0" tIns="0" rIns="0" bIns="0">
              <a:spAutoFit/>
            </a:bodyPr>
            <a:lstStyle/>
            <a:p>
              <a:r>
                <a:rPr lang="en-US" dirty="0"/>
                <a:t>Mountains are parts of the Earth’s surface which rise 300 </a:t>
              </a:r>
              <a:r>
                <a:rPr lang="en-US" dirty="0" err="1"/>
                <a:t>metres</a:t>
              </a:r>
              <a:r>
                <a:rPr lang="en-US" dirty="0"/>
                <a:t> into the air or higher. They often have very steep slopes and a rocky surface.</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Mountains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41385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82848" y="1472556"/>
            <a:ext cx="6736360" cy="4521360"/>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305"/>
            <a:stretch/>
          </p:blipFill>
          <p:spPr>
            <a:xfrm>
              <a:off x="2252645" y="1638456"/>
              <a:ext cx="5745528" cy="3793958"/>
            </a:xfrm>
            <a:prstGeom prst="rect">
              <a:avLst/>
            </a:prstGeom>
          </p:spPr>
        </p:pic>
      </p:grpSp>
      <p:grpSp>
        <p:nvGrpSpPr>
          <p:cNvPr id="2" name="Group 1"/>
          <p:cNvGrpSpPr/>
          <p:nvPr/>
        </p:nvGrpSpPr>
        <p:grpSpPr>
          <a:xfrm>
            <a:off x="-243281" y="5012079"/>
            <a:ext cx="5813571" cy="1128661"/>
            <a:chOff x="-243281" y="1731985"/>
            <a:chExt cx="5813571" cy="1128661"/>
          </a:xfrm>
        </p:grpSpPr>
        <p:sp>
          <p:nvSpPr>
            <p:cNvPr id="11" name="Pentagon 10"/>
            <p:cNvSpPr/>
            <p:nvPr/>
          </p:nvSpPr>
          <p:spPr>
            <a:xfrm>
              <a:off x="-243281" y="1731985"/>
              <a:ext cx="5813571" cy="1128661"/>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82825"/>
              <a:ext cx="4613305" cy="830997"/>
            </a:xfrm>
            <a:prstGeom prst="rect">
              <a:avLst/>
            </a:prstGeom>
          </p:spPr>
          <p:txBody>
            <a:bodyPr wrap="square" lIns="0" tIns="0" rIns="0" bIns="0">
              <a:spAutoFit/>
            </a:bodyPr>
            <a:lstStyle/>
            <a:p>
              <a:r>
                <a:rPr lang="en-US" dirty="0"/>
                <a:t>Valleys are low areas that are found between mountains or hills. There is often a stream or a river running through a valley. </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Valleys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401559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15738" y="1372269"/>
            <a:ext cx="6954472" cy="461699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9526" y="1638456"/>
              <a:ext cx="5591766" cy="3793958"/>
            </a:xfrm>
            <a:prstGeom prst="rect">
              <a:avLst/>
            </a:prstGeom>
          </p:spPr>
        </p:pic>
      </p:grpSp>
      <p:grpSp>
        <p:nvGrpSpPr>
          <p:cNvPr id="2" name="Group 1"/>
          <p:cNvGrpSpPr/>
          <p:nvPr/>
        </p:nvGrpSpPr>
        <p:grpSpPr>
          <a:xfrm>
            <a:off x="-243281" y="4481647"/>
            <a:ext cx="5813571" cy="1657168"/>
            <a:chOff x="-243281" y="1731985"/>
            <a:chExt cx="5813571" cy="1657168"/>
          </a:xfrm>
        </p:grpSpPr>
        <p:sp>
          <p:nvSpPr>
            <p:cNvPr id="11" name="Pentagon 10"/>
            <p:cNvSpPr/>
            <p:nvPr/>
          </p:nvSpPr>
          <p:spPr>
            <a:xfrm>
              <a:off x="-243281" y="1731985"/>
              <a:ext cx="5813571" cy="1657168"/>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1882825"/>
              <a:ext cx="4613305" cy="1384995"/>
            </a:xfrm>
            <a:prstGeom prst="rect">
              <a:avLst/>
            </a:prstGeom>
          </p:spPr>
          <p:txBody>
            <a:bodyPr wrap="square" lIns="0" tIns="0" rIns="0" bIns="0">
              <a:spAutoFit/>
            </a:bodyPr>
            <a:lstStyle/>
            <a:p>
              <a:r>
                <a:rPr lang="en-US" dirty="0"/>
                <a:t>Also known as a gorge, a canyon is similar to a valley, but it is often deeper and has narrower sides. Most canyons tend to form after many years of rivers cutting through layers of rock. </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Canyons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32196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15738" y="1372269"/>
            <a:ext cx="6954472" cy="4616995"/>
            <a:chOff x="2038525" y="1400961"/>
            <a:chExt cx="6182686" cy="4630723"/>
          </a:xfrm>
        </p:grpSpPr>
        <p:sp>
          <p:nvSpPr>
            <p:cNvPr id="9" name="Rectangle 8"/>
            <p:cNvSpPr/>
            <p:nvPr/>
          </p:nvSpPr>
          <p:spPr>
            <a:xfrm>
              <a:off x="2038525" y="1400961"/>
              <a:ext cx="6182686" cy="46307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9460"/>
            <a:stretch/>
          </p:blipFill>
          <p:spPr>
            <a:xfrm>
              <a:off x="2264476" y="1638456"/>
              <a:ext cx="5747909" cy="3914111"/>
            </a:xfrm>
            <a:prstGeom prst="rect">
              <a:avLst/>
            </a:prstGeom>
          </p:spPr>
        </p:pic>
      </p:grpSp>
      <p:grpSp>
        <p:nvGrpSpPr>
          <p:cNvPr id="2" name="Group 1"/>
          <p:cNvGrpSpPr/>
          <p:nvPr/>
        </p:nvGrpSpPr>
        <p:grpSpPr>
          <a:xfrm>
            <a:off x="-243281" y="4664279"/>
            <a:ext cx="5813571" cy="1474536"/>
            <a:chOff x="-243281" y="1914617"/>
            <a:chExt cx="5813571" cy="1474536"/>
          </a:xfrm>
        </p:grpSpPr>
        <p:sp>
          <p:nvSpPr>
            <p:cNvPr id="11" name="Pentagon 10"/>
            <p:cNvSpPr/>
            <p:nvPr/>
          </p:nvSpPr>
          <p:spPr>
            <a:xfrm>
              <a:off x="-243281" y="1914617"/>
              <a:ext cx="5813571" cy="1474536"/>
            </a:xfrm>
            <a:prstGeom prst="homePlate">
              <a:avLst/>
            </a:prstGeom>
            <a:solidFill>
              <a:schemeClr val="bg1"/>
            </a:solidFill>
            <a:ln w="38100">
              <a:solidFill>
                <a:srgbClr val="F18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18086" y="2088111"/>
              <a:ext cx="4613305" cy="1107996"/>
            </a:xfrm>
            <a:prstGeom prst="rect">
              <a:avLst/>
            </a:prstGeom>
          </p:spPr>
          <p:txBody>
            <a:bodyPr wrap="square" lIns="0" tIns="0" rIns="0" bIns="0">
              <a:spAutoFit/>
            </a:bodyPr>
            <a:lstStyle/>
            <a:p>
              <a:r>
                <a:rPr lang="en-US" dirty="0"/>
                <a:t>Plains are flat areas of land that have very little slopes, hills or any other types of landforms. They are often found in the </a:t>
              </a:r>
              <a:r>
                <a:rPr lang="en-US" dirty="0" err="1"/>
                <a:t>centres</a:t>
              </a:r>
              <a:r>
                <a:rPr lang="en-US" dirty="0"/>
                <a:t> of valleys or on plateaus.</a:t>
              </a:r>
              <a:endParaRPr lang="en-GB" dirty="0"/>
            </a:p>
          </p:txBody>
        </p:sp>
      </p:grpSp>
      <p:grpSp>
        <p:nvGrpSpPr>
          <p:cNvPr id="16" name="Group 15"/>
          <p:cNvGrpSpPr/>
          <p:nvPr/>
        </p:nvGrpSpPr>
        <p:grpSpPr>
          <a:xfrm>
            <a:off x="-737024" y="423691"/>
            <a:ext cx="9058902" cy="768014"/>
            <a:chOff x="457198" y="465040"/>
            <a:chExt cx="6511638" cy="768014"/>
          </a:xfrm>
          <a:solidFill>
            <a:srgbClr val="F1894A"/>
          </a:solidFill>
        </p:grpSpPr>
        <p:sp>
          <p:nvSpPr>
            <p:cNvPr id="17" name="Round Same Side Corner Rectangle 16"/>
            <p:cNvSpPr/>
            <p:nvPr/>
          </p:nvSpPr>
          <p:spPr>
            <a:xfrm>
              <a:off x="457198" y="465040"/>
              <a:ext cx="4724402" cy="76801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ata 17"/>
            <p:cNvSpPr/>
            <p:nvPr/>
          </p:nvSpPr>
          <p:spPr>
            <a:xfrm>
              <a:off x="4114800" y="465040"/>
              <a:ext cx="2854036" cy="7680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itle 20"/>
          <p:cNvSpPr>
            <a:spLocks noGrp="1"/>
          </p:cNvSpPr>
          <p:nvPr>
            <p:ph type="title"/>
          </p:nvPr>
        </p:nvSpPr>
        <p:spPr>
          <a:xfrm>
            <a:off x="457199" y="478895"/>
            <a:ext cx="7151616" cy="712810"/>
          </a:xfrm>
        </p:spPr>
        <p:txBody>
          <a:bodyPr/>
          <a:lstStyle/>
          <a:p>
            <a:r>
              <a:rPr lang="en-GB" dirty="0">
                <a:ln w="12700">
                  <a:solidFill>
                    <a:schemeClr val="tx1"/>
                  </a:solidFill>
                </a:ln>
                <a:solidFill>
                  <a:schemeClr val="bg1"/>
                </a:solidFill>
              </a:rPr>
              <a:t>Plains</a:t>
            </a:r>
            <a:endParaRPr lang="en-GB" sz="3600" dirty="0">
              <a:ln w="12700">
                <a:solidFill>
                  <a:schemeClr val="tx1"/>
                </a:solidFill>
              </a:ln>
              <a:solidFill>
                <a:schemeClr val="bg1"/>
              </a:solidFill>
              <a:latin typeface="+mn-lt"/>
            </a:endParaRPr>
          </a:p>
        </p:txBody>
      </p:sp>
    </p:spTree>
    <p:extLst>
      <p:ext uri="{BB962C8B-B14F-4D97-AF65-F5344CB8AC3E}">
        <p14:creationId xmlns:p14="http://schemas.microsoft.com/office/powerpoint/2010/main" val="332756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Template.potx" id="{8C058020-CE1A-4275-96FF-3E9B179AFEF1}" vid="{BE2BE99D-79A1-4F73-BB89-E052F53DA9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218</TotalTime>
  <Words>670</Words>
  <Application>Microsoft Office PowerPoint</Application>
  <PresentationFormat>On-screen Show (4:3)</PresentationFormat>
  <Paragraphs>45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Twinkl</vt:lpstr>
      <vt:lpstr>Calibri</vt:lpstr>
      <vt:lpstr>Roboto</vt:lpstr>
      <vt:lpstr>Office Theme</vt:lpstr>
      <vt:lpstr>Disclaimer/s</vt:lpstr>
      <vt:lpstr>PowerPoint Presentation</vt:lpstr>
      <vt:lpstr>PowerPoint Presentation</vt:lpstr>
      <vt:lpstr>What is a Landform?</vt:lpstr>
      <vt:lpstr>What is a Landform?</vt:lpstr>
      <vt:lpstr>Mountains</vt:lpstr>
      <vt:lpstr>Valleys</vt:lpstr>
      <vt:lpstr>Canyons</vt:lpstr>
      <vt:lpstr>Plains</vt:lpstr>
      <vt:lpstr>Plateaus</vt:lpstr>
      <vt:lpstr>Deserts</vt:lpstr>
      <vt:lpstr>Rivers</vt:lpstr>
      <vt:lpstr>Lakes</vt:lpstr>
      <vt:lpstr>Islands</vt:lpstr>
      <vt:lpstr>Glaciers</vt:lpstr>
      <vt:lpstr>Finding Landforms Activity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creator>Georgina Paulson</dc:creator>
  <cp:lastModifiedBy>SHERIDAN Ellie [Narrogin Senior High School]</cp:lastModifiedBy>
  <cp:revision>10</cp:revision>
  <dcterms:created xsi:type="dcterms:W3CDTF">2021-08-13T13:21:31Z</dcterms:created>
  <dcterms:modified xsi:type="dcterms:W3CDTF">2022-02-05T08:24:02Z</dcterms:modified>
</cp:coreProperties>
</file>